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45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06582-C443-4220-8125-EB7A1CA2C6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2219C1-6B1A-4CF2-9852-FF3DADBA6B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294222-ADDF-483A-9B17-74EE43770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19D67-6C06-434B-9BCB-AAA6D8D5AE31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7DAE6A-9379-4247-8B6E-55EBCF6FD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239BB7-99B5-482A-B8B7-63F923C38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34AF-AD5B-40AE-9C75-497B84D09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14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FC36F-880A-4738-A19D-8E698B96B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D81AA7-7F2C-467E-BE7C-9D627C45BB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2E622F-EAA9-47A1-B625-7CA329B6A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19D67-6C06-434B-9BCB-AAA6D8D5AE31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AC70A-30DA-4E11-8ADA-A4872935A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2B9E7-F06F-40BD-B4C2-2C4D5442E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34AF-AD5B-40AE-9C75-497B84D09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25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C70F9F-19C9-4C73-A6E9-EEC9A2F8D7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AA2FFB-26F4-43EF-A394-9E6B163D09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752C8-F1D1-4F6A-BC9E-A83D31EB8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19D67-6C06-434B-9BCB-AAA6D8D5AE31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EC7CD6-8339-4A9F-B497-95E965001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76706-8191-4D65-BEBD-1E8DA5383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34AF-AD5B-40AE-9C75-497B84D09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321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C2ADB-5D2D-48B8-80B4-BF9CCE46C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5C512-814D-45DE-B341-3C4ABB5F3E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68A42C-525A-448B-AC29-52FB7EDDB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19D67-6C06-434B-9BCB-AAA6D8D5AE31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B08F93-F010-4AA4-91F0-4E21EE72F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CCE343-666E-4AAC-A92E-00DD0C69F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34AF-AD5B-40AE-9C75-497B84D09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29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A61D5-ABE2-4C1B-96C5-01ABC7D6A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3F7DFB-541F-456F-B67E-8808448A92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4910C-EBAB-4F51-8B83-23BDA5C06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19D67-6C06-434B-9BCB-AAA6D8D5AE31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5AC332-2405-4260-A056-346EACB40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CBB59-9339-46B7-A036-157A4E44B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34AF-AD5B-40AE-9C75-497B84D09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853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9233D-9ACD-4E8F-BF41-E9891DAC9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6153C-EB48-460F-BC83-D101B1AC6C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B26C4A-5DFA-4D86-9BAA-556354EE8C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B1AE10-C028-40CC-84A9-F6B97A216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19D67-6C06-434B-9BCB-AAA6D8D5AE31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F71592-75A1-4CFC-A10F-B35319B35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99824C-9589-4225-AA89-5BCC6EB63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34AF-AD5B-40AE-9C75-497B84D09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212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1CB0D-9929-4628-A9CF-E52EFFE3F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E33236-A316-4BFE-99E7-A97ABED40C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D6DB0F-4464-4606-8041-ED5F036928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12D60A-3B73-4407-AD4D-AE204490D2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DB8250-E073-4797-9B04-39E96C9679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EFC316-30B9-4134-BE80-B374DB9BD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19D67-6C06-434B-9BCB-AAA6D8D5AE31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62F059-EA62-4D4D-A6D2-AC11A02F3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DEC092-CB2C-429A-B9A6-EE70F2189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34AF-AD5B-40AE-9C75-497B84D09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763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65956-DF43-4A41-96EE-0C3AAB514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CAE8A4-FC84-4E43-BD4F-1A87A65BD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19D67-6C06-434B-9BCB-AAA6D8D5AE31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510B30-149B-4ED3-9E74-F12267780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8B397D-E918-471F-8966-A85F37A0C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34AF-AD5B-40AE-9C75-497B84D09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510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713486-8934-430F-B128-ACC2BD65E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19D67-6C06-434B-9BCB-AAA6D8D5AE31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4B5152-9FA5-473A-9245-75D7B6E58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3CB21D-2C2A-4AE1-AC23-498C97978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34AF-AD5B-40AE-9C75-497B84D09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041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DD4B4-9A56-48D9-99BC-EA23DCD41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29FA7-E715-40CF-9B60-3CEC4789E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D4BBC6-7A79-4DA4-AB11-525B453C81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E246AF-D090-49C9-B9A5-714480D1B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19D67-6C06-434B-9BCB-AAA6D8D5AE31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EADF25-1597-4D18-93FB-4AA23284E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1B5501-12A2-424C-A761-B53E713FB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34AF-AD5B-40AE-9C75-497B84D09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295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4CB12-92B4-4FB2-8878-F6A689750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52DFA3-E264-4E7F-94A8-7405097BC0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D7B0AF-09F8-49BE-9FC5-8F0DB16F7C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329CF4-A7E4-44D3-9EAB-9AE954915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19D67-6C06-434B-9BCB-AAA6D8D5AE31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322D2D-1CF5-4102-92A5-04A78A711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FCE8D9-129D-40DC-9CAE-109C9BD45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34AF-AD5B-40AE-9C75-497B84D09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34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17DC05-30B4-43D8-9F05-BD237ABC1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F3581F-E8BC-4639-A4E6-BB40F6320A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55C85A-F7E7-4AF8-8603-50F38F64E4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19D67-6C06-434B-9BCB-AAA6D8D5AE31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3B873B-F9F6-490D-AA0A-100147B6AE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F081C-B3BD-4F3F-8F28-2F590D7804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A34AF-AD5B-40AE-9C75-497B84D09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242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safeshare.tv/v/ss570e2a4415f4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afeshare.tv/v/ss570e2aa53c758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6z-h6faR6o?feature=oembed" TargetMode="Externa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27BDFED6-6E33-4606-AFE2-886ADB1C0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30" name="Picture 6" descr="Arms Race During The Cold War: america, arms, cold, during, history,  politics, race, soviet, states, the | Glogster EDU - Interactive multimedia  posters">
            <a:extLst>
              <a:ext uri="{FF2B5EF4-FFF2-40B4-BE49-F238E27FC236}">
                <a16:creationId xmlns:a16="http://schemas.microsoft.com/office/drawing/2014/main" id="{72BB2565-AD37-4AD9-968B-A6959C0E67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76" r="3" b="23823"/>
          <a:stretch/>
        </p:blipFill>
        <p:spPr bwMode="auto">
          <a:xfrm>
            <a:off x="4547937" y="-5"/>
            <a:ext cx="7644062" cy="368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pace Race - Classroom - BTN">
            <a:extLst>
              <a:ext uri="{FF2B5EF4-FFF2-40B4-BE49-F238E27FC236}">
                <a16:creationId xmlns:a16="http://schemas.microsoft.com/office/drawing/2014/main" id="{8E399463-DCE0-40B5-9B08-CBEF94A235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8" r="-1" b="21464"/>
          <a:stretch/>
        </p:blipFill>
        <p:spPr bwMode="auto">
          <a:xfrm>
            <a:off x="4547938" y="3681409"/>
            <a:ext cx="7644062" cy="317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53C79A-EE80-4285-AE5C-A4E5969547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504817"/>
            <a:ext cx="5395912" cy="2097095"/>
          </a:xfr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bg1"/>
                </a:solidFill>
              </a:rPr>
              <a:t>Cold War </a:t>
            </a:r>
            <a:br>
              <a:rPr lang="en-US" sz="5000" b="1" dirty="0">
                <a:solidFill>
                  <a:schemeClr val="bg1"/>
                </a:solidFill>
              </a:rPr>
            </a:br>
            <a:r>
              <a:rPr lang="en-US" sz="5000" b="1" dirty="0">
                <a:solidFill>
                  <a:schemeClr val="bg1"/>
                </a:solidFill>
              </a:rPr>
              <a:t>Arms &amp; Space Race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BE769C-8D76-4597-834A-09C4A43D42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902075"/>
            <a:ext cx="5395912" cy="1655762"/>
          </a:xfrm>
        </p:spPr>
        <p:txBody>
          <a:bodyPr>
            <a:norm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3681408"/>
            <a:ext cx="113537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311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C14B3F1-8CC5-4623-94B0-4445E3775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3B85FF-6496-476B-87B8-217FEFCE5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65124"/>
            <a:ext cx="4929556" cy="1052196"/>
          </a:xfrm>
        </p:spPr>
        <p:txBody>
          <a:bodyPr anchor="b">
            <a:normAutofit/>
          </a:bodyPr>
          <a:lstStyle/>
          <a:p>
            <a:r>
              <a:rPr lang="en-US" sz="4000" b="1" u="sng" dirty="0"/>
              <a:t>The Nuclear Arms Race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C8AA6-AB80-4E84-9A34-C898AD188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527" y="1810454"/>
            <a:ext cx="5323275" cy="4682422"/>
          </a:xfrm>
        </p:spPr>
        <p:txBody>
          <a:bodyPr>
            <a:noAutofit/>
          </a:bodyPr>
          <a:lstStyle/>
          <a:p>
            <a:r>
              <a:rPr lang="en-US" b="1" dirty="0"/>
              <a:t>Refers to build up of nuclear weapons during the cold war by the U.S. and Soviet Union.</a:t>
            </a:r>
          </a:p>
          <a:p>
            <a:r>
              <a:rPr lang="en-US" b="1" dirty="0"/>
              <a:t>Began when the Soviet Union built their own H-Bomb in 1953.</a:t>
            </a:r>
          </a:p>
          <a:p>
            <a:r>
              <a:rPr lang="en-US" b="1" dirty="0"/>
              <a:t>Eventually both sides built Inter-continental Ballistic Misses (ICBMs) , could launch nuclear warheads around the world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8EC0F70-6AFD-45BE-8F70-52888FC30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319763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http://fc03.deviantart.net/fs5/i/2005/001/0/6/Nuclear_Reactor_by_goran_d.jpg">
            <a:hlinkClick r:id="rId2"/>
            <a:extLst>
              <a:ext uri="{FF2B5EF4-FFF2-40B4-BE49-F238E27FC236}">
                <a16:creationId xmlns:a16="http://schemas.microsoft.com/office/drawing/2014/main" id="{B23853EE-86C0-4998-93AB-C7C6D6ED76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3" r="-2" b="12987"/>
          <a:stretch/>
        </p:blipFill>
        <p:spPr bwMode="auto">
          <a:xfrm>
            <a:off x="6818278" y="343454"/>
            <a:ext cx="4853685" cy="29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cmec.org.uk/wp-content/uploads/iran-nuclear-weapons-m-25169.jpg">
            <a:extLst>
              <a:ext uri="{FF2B5EF4-FFF2-40B4-BE49-F238E27FC236}">
                <a16:creationId xmlns:a16="http://schemas.microsoft.com/office/drawing/2014/main" id="{8242F516-36C9-4C5A-9934-DB6E5EE599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7" r="-2" b="-2"/>
          <a:stretch/>
        </p:blipFill>
        <p:spPr bwMode="auto">
          <a:xfrm>
            <a:off x="6818278" y="3597883"/>
            <a:ext cx="4853685" cy="293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5955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C9F5C-B574-433D-A1C5-CE7A9BD33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323851"/>
            <a:ext cx="5314536" cy="1805038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The Nuclear Arms Race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28CA6-A638-40E4-BBA6-4C7530120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526" y="2279018"/>
            <a:ext cx="5686018" cy="3375920"/>
          </a:xfrm>
        </p:spPr>
        <p:txBody>
          <a:bodyPr anchor="t">
            <a:noAutofit/>
          </a:bodyPr>
          <a:lstStyle/>
          <a:p>
            <a:r>
              <a:rPr lang="en-US" sz="3200" dirty="0"/>
              <a:t>Huge amounts of money were spent on developing as many powerful Nuclear weapons as possible.</a:t>
            </a:r>
          </a:p>
          <a:p>
            <a:r>
              <a:rPr lang="en-US" sz="3200" b="1" dirty="0"/>
              <a:t>Mutual Assured Destruction </a:t>
            </a:r>
            <a:r>
              <a:rPr lang="en-US" sz="3200" dirty="0"/>
              <a:t>theory (MAD), if war broke out between the U.S. and Soviet Union, both sides would be completely destroyed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2" descr="http://armageddononline.org/wp-content/uploads/2015/10/mututally-assured-destruction.png">
            <a:extLst>
              <a:ext uri="{FF2B5EF4-FFF2-40B4-BE49-F238E27FC236}">
                <a16:creationId xmlns:a16="http://schemas.microsoft.com/office/drawing/2014/main" id="{79E2F23E-10A7-4C65-9859-7D52372C68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6" r="26414"/>
          <a:stretch/>
        </p:blipFill>
        <p:spPr bwMode="auto"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0744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3B4DF-4BBD-45B7-8D8E-C8C935883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666" y="367589"/>
            <a:ext cx="4249006" cy="1325563"/>
          </a:xfrm>
        </p:spPr>
        <p:txBody>
          <a:bodyPr>
            <a:normAutofit/>
          </a:bodyPr>
          <a:lstStyle/>
          <a:p>
            <a:r>
              <a:rPr lang="en-US" dirty="0"/>
              <a:t>Space Race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4E0CE-6B97-479C-B052-AF922ACC4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93152"/>
            <a:ext cx="4669972" cy="4360514"/>
          </a:xfrm>
        </p:spPr>
        <p:txBody>
          <a:bodyPr anchor="t">
            <a:normAutofit lnSpcReduction="10000"/>
          </a:bodyPr>
          <a:lstStyle/>
          <a:p>
            <a:r>
              <a:rPr lang="en-US" sz="3200" dirty="0"/>
              <a:t>Not only were the Soviet Union and U.S. competing with Nuclear Weapons. They were competing with technology in general.</a:t>
            </a:r>
          </a:p>
          <a:p>
            <a:r>
              <a:rPr lang="en-US" sz="3200" dirty="0"/>
              <a:t>The battle to prove who had the best technology is known as the Space Race.</a:t>
            </a:r>
          </a:p>
          <a:p>
            <a:endParaRPr lang="en-US" sz="18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86541C6-61B1-4DAA-B57A-EAF3F24F0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33310" y="1"/>
            <a:ext cx="6488456" cy="3036711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2" descr="http://josehist.weebly.com/uploads/1/3/6/4/13642763/2604615_orig.jpg">
            <a:extLst>
              <a:ext uri="{FF2B5EF4-FFF2-40B4-BE49-F238E27FC236}">
                <a16:creationId xmlns:a16="http://schemas.microsoft.com/office/drawing/2014/main" id="{9BFBCE1B-49FD-4827-A034-749FCC8559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7" r="8199" b="1"/>
          <a:stretch/>
        </p:blipFill>
        <p:spPr bwMode="auto">
          <a:xfrm>
            <a:off x="5142944" y="3"/>
            <a:ext cx="6069184" cy="2839783"/>
          </a:xfrm>
          <a:custGeom>
            <a:avLst/>
            <a:gdLst/>
            <a:ahLst/>
            <a:cxnLst/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3" y="106160"/>
                </a:lnTo>
                <a:cubicBezTo>
                  <a:pt x="5907891" y="1641596"/>
                  <a:pt x="4611168" y="2839783"/>
                  <a:pt x="3034592" y="2839783"/>
                </a:cubicBezTo>
                <a:cubicBezTo>
                  <a:pt x="1458016" y="2839783"/>
                  <a:pt x="161292" y="1641596"/>
                  <a:pt x="5360" y="10616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1750011-2006-46BB-AFDE-C6E461752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93989" y="2900758"/>
            <a:ext cx="5198011" cy="3957242"/>
          </a:xfrm>
          <a:custGeom>
            <a:avLst/>
            <a:gdLst>
              <a:gd name="connsiteX0" fmla="*/ 1942747 w 5198011"/>
              <a:gd name="connsiteY0" fmla="*/ 0 h 3957242"/>
              <a:gd name="connsiteX1" fmla="*/ 5198011 w 5198011"/>
              <a:gd name="connsiteY1" fmla="*/ 3255264 h 3957242"/>
              <a:gd name="connsiteX2" fmla="*/ 5131876 w 5198011"/>
              <a:gd name="connsiteY2" fmla="*/ 3911314 h 3957242"/>
              <a:gd name="connsiteX3" fmla="*/ 5120066 w 5198011"/>
              <a:gd name="connsiteY3" fmla="*/ 3957242 h 3957242"/>
              <a:gd name="connsiteX4" fmla="*/ 0 w 5198011"/>
              <a:gd name="connsiteY4" fmla="*/ 3957242 h 3957242"/>
              <a:gd name="connsiteX5" fmla="*/ 0 w 5198011"/>
              <a:gd name="connsiteY5" fmla="*/ 647700 h 3957242"/>
              <a:gd name="connsiteX6" fmla="*/ 122698 w 5198011"/>
              <a:gd name="connsiteY6" fmla="*/ 555948 h 3957242"/>
              <a:gd name="connsiteX7" fmla="*/ 1942747 w 5198011"/>
              <a:gd name="connsiteY7" fmla="*/ 0 h 395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8011" h="3957242">
                <a:moveTo>
                  <a:pt x="1942747" y="0"/>
                </a:moveTo>
                <a:cubicBezTo>
                  <a:pt x="3740580" y="0"/>
                  <a:pt x="5198011" y="1457431"/>
                  <a:pt x="5198011" y="3255264"/>
                </a:cubicBezTo>
                <a:cubicBezTo>
                  <a:pt x="5198011" y="3479993"/>
                  <a:pt x="5175239" y="3699404"/>
                  <a:pt x="5131876" y="3911314"/>
                </a:cubicBezTo>
                <a:lnTo>
                  <a:pt x="5120066" y="3957242"/>
                </a:lnTo>
                <a:lnTo>
                  <a:pt x="0" y="3957242"/>
                </a:lnTo>
                <a:lnTo>
                  <a:pt x="0" y="647700"/>
                </a:lnTo>
                <a:lnTo>
                  <a:pt x="122698" y="555948"/>
                </a:lnTo>
                <a:cubicBezTo>
                  <a:pt x="642241" y="204951"/>
                  <a:pt x="1268560" y="0"/>
                  <a:pt x="1942747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 descr="http://res.cloudinary.com/heiglcqk3/image/upload/c_limit,h_800,w_800/v1376486073/whlxt4mztgbi9ww56mrc.jpg">
            <a:hlinkClick r:id="rId3"/>
            <a:extLst>
              <a:ext uri="{FF2B5EF4-FFF2-40B4-BE49-F238E27FC236}">
                <a16:creationId xmlns:a16="http://schemas.microsoft.com/office/drawing/2014/main" id="{0691795F-3355-4BCD-B67F-F5A77E6FF6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36" b="22034"/>
          <a:stretch/>
        </p:blipFill>
        <p:spPr bwMode="auto">
          <a:xfrm>
            <a:off x="7190587" y="3124784"/>
            <a:ext cx="5001415" cy="3733214"/>
          </a:xfrm>
          <a:custGeom>
            <a:avLst/>
            <a:gdLst/>
            <a:ahLst/>
            <a:cxnLst/>
            <a:rect l="l" t="t" r="r" b="b"/>
            <a:pathLst>
              <a:path w="5001415" h="3733214">
                <a:moveTo>
                  <a:pt x="3044952" y="0"/>
                </a:moveTo>
                <a:cubicBezTo>
                  <a:pt x="3780687" y="0"/>
                  <a:pt x="4455477" y="260939"/>
                  <a:pt x="4981824" y="695319"/>
                </a:cubicBezTo>
                <a:lnTo>
                  <a:pt x="5001415" y="713124"/>
                </a:lnTo>
                <a:lnTo>
                  <a:pt x="5001415" y="3733214"/>
                </a:lnTo>
                <a:lnTo>
                  <a:pt x="81043" y="3733214"/>
                </a:lnTo>
                <a:lnTo>
                  <a:pt x="61862" y="3658617"/>
                </a:lnTo>
                <a:cubicBezTo>
                  <a:pt x="21301" y="3460397"/>
                  <a:pt x="0" y="3255162"/>
                  <a:pt x="0" y="3044952"/>
                </a:cubicBezTo>
                <a:cubicBezTo>
                  <a:pt x="0" y="1363271"/>
                  <a:pt x="1363271" y="0"/>
                  <a:pt x="3044952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2136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4D610-9359-462D-BCBB-EEB1E7D43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6034" y="500939"/>
            <a:ext cx="5006336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Space Race 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2" descr="https://upload.wikimedia.org/wikipedia/commons/1/14/Proton_Zvezda_crop.jpg">
            <a:extLst>
              <a:ext uri="{FF2B5EF4-FFF2-40B4-BE49-F238E27FC236}">
                <a16:creationId xmlns:a16="http://schemas.microsoft.com/office/drawing/2014/main" id="{CF69F354-A855-4385-A7F1-633B1016CD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21" b="5013"/>
          <a:stretch/>
        </p:blipFill>
        <p:spPr bwMode="auto"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68819-A5D9-4501-BAF8-0B5A604F2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0" y="1826503"/>
            <a:ext cx="5562600" cy="4755272"/>
          </a:xfrm>
        </p:spPr>
        <p:txBody>
          <a:bodyPr anchor="t">
            <a:normAutofit/>
          </a:bodyPr>
          <a:lstStyle/>
          <a:p>
            <a:r>
              <a:rPr lang="en-US" dirty="0"/>
              <a:t>The Space Race began when the Soviet Union launched Sputnik, the world’s first satellite.</a:t>
            </a:r>
          </a:p>
          <a:p>
            <a:r>
              <a:rPr lang="en-US" dirty="0"/>
              <a:t>Rockets that launch satellites are the same ones used to launch to missiles.</a:t>
            </a:r>
          </a:p>
          <a:p>
            <a:r>
              <a:rPr lang="en-US" dirty="0"/>
              <a:t>The U.S. was determined to prove they had technology to go into space.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158940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2B39286B-772E-4B31-95F0-33484AFAA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B8C5AC-4690-44EC-82F6-0850863CC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713232"/>
            <a:ext cx="5810564" cy="1197864"/>
          </a:xfrm>
        </p:spPr>
        <p:txBody>
          <a:bodyPr anchor="ctr">
            <a:normAutofit/>
          </a:bodyPr>
          <a:lstStyle/>
          <a:p>
            <a:r>
              <a:rPr lang="en-US" dirty="0"/>
              <a:t>Kennedy Moon Speech 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B2E2B165-FEB0-4AB6-BA83-CAA1677EE2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5488" y="831087"/>
            <a:ext cx="0" cy="914400"/>
          </a:xfrm>
          <a:prstGeom prst="line">
            <a:avLst/>
          </a:prstGeom>
          <a:ln w="190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4" name="Content Placeholder 2053">
            <a:extLst>
              <a:ext uri="{FF2B5EF4-FFF2-40B4-BE49-F238E27FC236}">
                <a16:creationId xmlns:a16="http://schemas.microsoft.com/office/drawing/2014/main" id="{7E2B7017-2FB3-4B19-921A-BC3B858B5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048256"/>
            <a:ext cx="2292477" cy="4123944"/>
          </a:xfrm>
        </p:spPr>
        <p:txBody>
          <a:bodyPr anchor="t">
            <a:normAutofit/>
          </a:bodyPr>
          <a:lstStyle/>
          <a:p>
            <a:r>
              <a:rPr lang="en-US" sz="4800" dirty="0"/>
              <a:t>We </a:t>
            </a:r>
          </a:p>
          <a:p>
            <a:pPr marL="0" indent="0">
              <a:buNone/>
            </a:pPr>
            <a:r>
              <a:rPr lang="en-US" sz="4800" dirty="0"/>
              <a:t>Choose </a:t>
            </a:r>
          </a:p>
          <a:p>
            <a:pPr marL="0" indent="0">
              <a:buNone/>
            </a:pPr>
            <a:r>
              <a:rPr lang="en-US" sz="4800" dirty="0"/>
              <a:t>To Go </a:t>
            </a:r>
          </a:p>
          <a:p>
            <a:pPr marL="0" indent="0">
              <a:buNone/>
            </a:pPr>
            <a:r>
              <a:rPr lang="en-US" sz="4800" dirty="0"/>
              <a:t>To The </a:t>
            </a:r>
          </a:p>
          <a:p>
            <a:pPr marL="0" indent="0">
              <a:buNone/>
            </a:pPr>
            <a:r>
              <a:rPr lang="en-US" sz="4800" dirty="0"/>
              <a:t>Moon</a:t>
            </a:r>
          </a:p>
        </p:txBody>
      </p:sp>
      <p:pic>
        <p:nvPicPr>
          <p:cNvPr id="2050" name="Picture 2" descr="Full Moon Effects: What Research Has Discovered">
            <a:extLst>
              <a:ext uri="{FF2B5EF4-FFF2-40B4-BE49-F238E27FC236}">
                <a16:creationId xmlns:a16="http://schemas.microsoft.com/office/drawing/2014/main" id="{B4E286F5-A77A-46CD-B2B0-2FBA75600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26076" y="346635"/>
            <a:ext cx="3870961" cy="170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nline Media 3" title="JFK's moonshot speech is still one of the most inspiring speeches ever delivered by a president">
            <a:hlinkClick r:id="" action="ppaction://media"/>
            <a:extLst>
              <a:ext uri="{FF2B5EF4-FFF2-40B4-BE49-F238E27FC236}">
                <a16:creationId xmlns:a16="http://schemas.microsoft.com/office/drawing/2014/main" id="{36823A22-5345-41F9-B3A4-D1A132B4D0A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228975" y="2048256"/>
            <a:ext cx="8313200" cy="473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6322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https://upload.wikimedia.org/wikipedia/commons/2/2f/Apollo_17_Cernan_on_moon.jpg">
            <a:extLst>
              <a:ext uri="{FF2B5EF4-FFF2-40B4-BE49-F238E27FC236}">
                <a16:creationId xmlns:a16="http://schemas.microsoft.com/office/drawing/2014/main" id="{7644AEE3-45E5-42AD-B62B-94977D509B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14" r="9092" b="3631"/>
          <a:stretch/>
        </p:blipFill>
        <p:spPr bwMode="auto">
          <a:xfrm>
            <a:off x="3522468" y="10"/>
            <a:ext cx="86695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B7E11B-8BC2-4623-9597-3842D51AC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3" y="1161288"/>
            <a:ext cx="4248531" cy="768858"/>
          </a:xfrm>
        </p:spPr>
        <p:txBody>
          <a:bodyPr anchor="b">
            <a:normAutofit/>
          </a:bodyPr>
          <a:lstStyle/>
          <a:p>
            <a:r>
              <a:rPr lang="en-US" sz="4000" b="1" dirty="0"/>
              <a:t>The Space Race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7AF92-03DA-4C4B-9809-09B0B69B7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en-US" sz="3200" dirty="0"/>
              <a:t>On July 20, 1969, Neil Armstrong was the first man to step foot on the moon. Ending The Space Race.</a:t>
            </a:r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6290610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237</Words>
  <Application>Microsoft Office PowerPoint</Application>
  <PresentationFormat>Widescreen</PresentationFormat>
  <Paragraphs>23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Tw Cen MT</vt:lpstr>
      <vt:lpstr>Office Theme</vt:lpstr>
      <vt:lpstr>Cold War  Arms &amp; Space Race </vt:lpstr>
      <vt:lpstr>The Nuclear Arms Race</vt:lpstr>
      <vt:lpstr>The Nuclear Arms Race </vt:lpstr>
      <vt:lpstr>Space Race </vt:lpstr>
      <vt:lpstr>Space Race </vt:lpstr>
      <vt:lpstr>Kennedy Moon Speech </vt:lpstr>
      <vt:lpstr>The Space Race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Cold War  Arms &amp; Space Race</dc:title>
  <dc:creator>Alian, Justin</dc:creator>
  <cp:lastModifiedBy>Alian, Justin</cp:lastModifiedBy>
  <cp:revision>4</cp:revision>
  <dcterms:created xsi:type="dcterms:W3CDTF">2021-04-09T18:20:59Z</dcterms:created>
  <dcterms:modified xsi:type="dcterms:W3CDTF">2021-04-09T18:46:23Z</dcterms:modified>
</cp:coreProperties>
</file>